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9" r:id="rId2"/>
    <p:sldId id="327" r:id="rId3"/>
    <p:sldId id="328" r:id="rId4"/>
    <p:sldId id="322" r:id="rId5"/>
    <p:sldId id="324" r:id="rId6"/>
    <p:sldId id="279" r:id="rId7"/>
    <p:sldId id="355" r:id="rId8"/>
    <p:sldId id="356" r:id="rId9"/>
    <p:sldId id="353" r:id="rId10"/>
    <p:sldId id="278" r:id="rId11"/>
    <p:sldId id="334" r:id="rId12"/>
    <p:sldId id="335" r:id="rId13"/>
    <p:sldId id="336" r:id="rId14"/>
    <p:sldId id="337" r:id="rId15"/>
    <p:sldId id="338" r:id="rId16"/>
    <p:sldId id="339" r:id="rId17"/>
    <p:sldId id="340" r:id="rId18"/>
    <p:sldId id="344" r:id="rId19"/>
    <p:sldId id="345" r:id="rId20"/>
    <p:sldId id="348" r:id="rId21"/>
    <p:sldId id="350" r:id="rId22"/>
    <p:sldId id="347" r:id="rId23"/>
    <p:sldId id="351" r:id="rId24"/>
    <p:sldId id="343" r:id="rId25"/>
    <p:sldId id="352" r:id="rId26"/>
    <p:sldId id="346" r:id="rId2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varScale="1">
        <p:scale>
          <a:sx n="98" d="100"/>
          <a:sy n="98"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2019/3/11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Non local mean filter</a:t>
            </a:r>
            <a:r>
              <a:rPr kumimoji="1" lang="ja-JP" altLang="en-US" dirty="0" err="1" smtClean="0"/>
              <a:t>っぽ</a:t>
            </a:r>
            <a:r>
              <a:rPr kumimoji="1" lang="ja-JP" altLang="en-US" dirty="0" smtClean="0"/>
              <a:t>いこうかがある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Retargetting</a:t>
            </a:r>
            <a:r>
              <a:rPr kumimoji="1" lang="ja-JP" altLang="en-US" smtClean="0"/>
              <a:t>については，</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43824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Search</a:t>
            </a:r>
            <a:r>
              <a:rPr kumimoji="1" lang="ja-JP" altLang="en-US" dirty="0" smtClean="0"/>
              <a:t>では，距離</a:t>
            </a:r>
            <a:r>
              <a:rPr kumimoji="1" lang="en-US" altLang="ja-JP" dirty="0" smtClean="0"/>
              <a:t>r</a:t>
            </a:r>
            <a:r>
              <a:rPr kumimoji="1" lang="ja-JP" altLang="en-US" dirty="0" smtClean="0"/>
              <a:t>を，</a:t>
            </a:r>
            <a:r>
              <a:rPr kumimoji="1" lang="en-US" altLang="ja-JP" dirty="0" smtClean="0"/>
              <a:t>r=W, W/2, W/4, W/8</a:t>
            </a:r>
            <a:r>
              <a:rPr kumimoji="1" lang="ja-JP" altLang="en-US" dirty="0" smtClean="0"/>
              <a:t>　と小さくしていき，その</a:t>
            </a:r>
            <a:r>
              <a:rPr kumimoji="1" lang="en-US" altLang="ja-JP" dirty="0" smtClean="0"/>
              <a:t>r</a:t>
            </a:r>
            <a:r>
              <a:rPr kumimoji="1" lang="ja-JP" altLang="en-US" dirty="0" smtClean="0"/>
              <a:t>の範囲内にてランダムに対応パッチを選択する．</a:t>
            </a:r>
            <a:endParaRPr kumimoji="1" lang="en-US" altLang="ja-JP" dirty="0" smtClean="0"/>
          </a:p>
          <a:p>
            <a:r>
              <a:rPr kumimoji="1" lang="en-US" altLang="ja-JP" dirty="0" smtClean="0"/>
              <a:t>R</a:t>
            </a:r>
            <a:r>
              <a:rPr kumimoji="1" lang="ja-JP" altLang="en-US" dirty="0" smtClean="0"/>
              <a:t>が一画素の範囲に入ったら検索終了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38479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一番最近やった研究を紹介する？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局所的にはランダムだが全体を見ると一様なテクスチャの合成を行うものが多い．</a:t>
            </a:r>
            <a:endParaRPr kumimoji="1" lang="en-US" altLang="ja-JP"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also p</a:t>
            </a:r>
          </a:p>
          <a:p>
            <a:r>
              <a:rPr kumimoji="1" lang="en-US" altLang="ja-JP" dirty="0" smtClean="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35067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53492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2019/3/11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2019/3/11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2019/3/11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2.png"/><Relationship Id="rId4" Type="http://schemas.openxmlformats.org/officeDocument/2006/relationships/image" Target="../media/image500.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3.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smtClean="0"/>
              <a:t>復習</a:t>
            </a:r>
            <a:r>
              <a:rPr lang="en-US" altLang="ja-JP" sz="4000" dirty="0" smtClean="0"/>
              <a:t>: </a:t>
            </a:r>
            <a:r>
              <a:rPr lang="ja-JP" altLang="en-US" sz="4000" dirty="0" smtClean="0"/>
              <a:t>デジタルメディア処理</a:t>
            </a:r>
            <a:r>
              <a:rPr lang="en-US" altLang="ja-JP" sz="4000" dirty="0" smtClean="0"/>
              <a:t>1</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pPr marL="0" indent="0">
              <a:buNone/>
            </a:pPr>
            <a:r>
              <a:rPr lang="ja-JP" altLang="en-US" smtClean="0"/>
              <a:t>画像とは</a:t>
            </a:r>
            <a:endParaRPr lang="en-US" altLang="ja-JP" smtClean="0"/>
          </a:p>
          <a:p>
            <a:pPr marL="0" indent="0">
              <a:buNone/>
            </a:pPr>
            <a:r>
              <a:rPr lang="ja-JP" altLang="en-US" dirty="0" smtClean="0"/>
              <a:t>画像</a:t>
            </a:r>
            <a:r>
              <a:rPr lang="ja-JP" altLang="en-US" dirty="0"/>
              <a:t>の変形とアファイン</a:t>
            </a:r>
            <a:r>
              <a:rPr lang="ja-JP" altLang="en-US" dirty="0" smtClean="0"/>
              <a:t>変換</a:t>
            </a:r>
            <a:endParaRPr kumimoji="1" lang="en-US" altLang="ja-JP" dirty="0" smtClean="0"/>
          </a:p>
          <a:p>
            <a:pPr marL="0" indent="0">
              <a:buNone/>
            </a:pPr>
            <a:r>
              <a:rPr kumimoji="1" lang="ja-JP" altLang="en-US" dirty="0" smtClean="0"/>
              <a:t>フーリエ変換 </a:t>
            </a:r>
            <a:r>
              <a:rPr kumimoji="1" lang="en-US" altLang="ja-JP" dirty="0" smtClean="0"/>
              <a:t>(FFT)</a:t>
            </a:r>
          </a:p>
          <a:p>
            <a:pPr marL="0" indent="0">
              <a:buNone/>
            </a:pPr>
            <a:r>
              <a:rPr lang="ja-JP" altLang="en-US" dirty="0" smtClean="0"/>
              <a:t>フィルタ処理</a:t>
            </a:r>
            <a:endParaRPr lang="en-US" altLang="ja-JP" dirty="0" smtClean="0"/>
          </a:p>
          <a:p>
            <a:pPr marL="0" indent="0">
              <a:buNone/>
            </a:pPr>
            <a:r>
              <a:rPr kumimoji="1" lang="ja-JP" altLang="en-US" dirty="0" smtClean="0"/>
              <a:t>畳み込み</a:t>
            </a:r>
            <a:endParaRPr kumimoji="1" lang="en-US" altLang="ja-JP" dirty="0" smtClean="0"/>
          </a:p>
          <a:p>
            <a:pPr marL="0" indent="0">
              <a:buNone/>
            </a:pPr>
            <a:r>
              <a:rPr kumimoji="1" lang="ja-JP" altLang="en-US" dirty="0" smtClean="0"/>
              <a:t>逆畳み込み</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907281"/>
            <a:ext cx="11708780" cy="733270"/>
          </a:xfrm>
        </p:spPr>
        <p:txBody>
          <a:bodyPr/>
          <a:lstStyle/>
          <a:p>
            <a:pPr algn="r"/>
            <a:r>
              <a:rPr kumimoji="1" lang="ja-JP" altLang="en-US" b="1" dirty="0" smtClean="0"/>
              <a:t>テクスチャ合成</a:t>
            </a:r>
            <a:endParaRPr kumimoji="1" lang="ja-JP" altLang="en-US" b="1"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76340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smtClean="0"/>
              <a:t>テクスチャとは</a:t>
            </a:r>
            <a:r>
              <a:rPr kumimoji="1" lang="ja-JP" altLang="en-US" dirty="0" smtClean="0"/>
              <a:t>，ここでは</a:t>
            </a:r>
            <a:r>
              <a:rPr kumimoji="1" lang="en-US" altLang="ja-JP" dirty="0" smtClean="0"/>
              <a:t>『</a:t>
            </a:r>
            <a:r>
              <a:rPr kumimoji="1" lang="ja-JP" altLang="en-US" dirty="0" smtClean="0"/>
              <a:t>物体表面に現れる模様</a:t>
            </a:r>
            <a:r>
              <a:rPr kumimoji="1" lang="en-US" altLang="ja-JP" dirty="0" smtClean="0"/>
              <a:t>』</a:t>
            </a:r>
            <a:r>
              <a:rPr kumimoji="1" lang="ja-JP" altLang="en-US" dirty="0" smtClean="0"/>
              <a:t>のことを指す</a:t>
            </a:r>
            <a:endParaRPr kumimoji="1" lang="en-US" altLang="ja-JP" dirty="0" smtClean="0"/>
          </a:p>
          <a:p>
            <a:pPr marL="0" indent="0">
              <a:buNone/>
            </a:pPr>
            <a:r>
              <a:rPr lang="en-US" altLang="ja-JP" dirty="0" smtClean="0"/>
              <a:t>※</a:t>
            </a:r>
            <a:r>
              <a:rPr lang="ja-JP" altLang="en-US" dirty="0" smtClean="0"/>
              <a:t>分野によっては，触感・歯ざわりなどもテクスチャと呼ばれる</a:t>
            </a:r>
            <a:endParaRPr lang="en-US" altLang="ja-JP" dirty="0" smtClean="0"/>
          </a:p>
          <a:p>
            <a:pPr marL="0" indent="0">
              <a:buNone/>
            </a:pPr>
            <a:endParaRPr kumimoji="1" lang="en-US" altLang="ja-JP" sz="1400" dirty="0" smtClean="0"/>
          </a:p>
          <a:p>
            <a:r>
              <a:rPr lang="ja-JP" altLang="en-US" b="1" dirty="0" smtClean="0"/>
              <a:t>テクスチャ合成とは，</a:t>
            </a:r>
            <a:r>
              <a:rPr kumimoji="1" lang="ja-JP" altLang="en-US" dirty="0" smtClean="0"/>
              <a:t>例となるテクスチャから新たなテクスチャを生成する技術のこと．</a:t>
            </a:r>
            <a:endParaRPr kumimoji="1" lang="en-US" altLang="ja-JP" dirty="0" smtClean="0"/>
          </a:p>
          <a:p>
            <a:pPr lvl="1"/>
            <a:endParaRPr kumimoji="1" lang="en-US" altLang="ja-JP" dirty="0" smtClean="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小さなテクスチャから大きなテクスチャを生成</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画像リサイズ</a:t>
            </a:r>
            <a:endParaRPr kumimoji="1" lang="ja-JP" altLang="en-US"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rPr>
              <a:t>は</a:t>
            </a:r>
            <a:r>
              <a:rPr lang="en-US" altLang="ja-JP" sz="1400" dirty="0" smtClean="0">
                <a:latin typeface="メイリオ" panose="020B0604030504040204" pitchFamily="50" charset="-128"/>
                <a:ea typeface="メイリオ" panose="020B0604030504040204" pitchFamily="50" charset="-128"/>
              </a:rPr>
              <a:t>[</a:t>
            </a:r>
            <a:r>
              <a:rPr kumimoji="1" lang="en-US" altLang="ja-JP" sz="1400" dirty="0" err="1" smtClean="0">
                <a:latin typeface="メイリオ" panose="020B0604030504040204" pitchFamily="50" charset="-128"/>
                <a:ea typeface="メイリオ" panose="020B0604030504040204" pitchFamily="50" charset="-128"/>
              </a:rPr>
              <a:t>Kwatra</a:t>
            </a:r>
            <a:r>
              <a:rPr kumimoji="1" lang="en-US" altLang="ja-JP" sz="1400" dirty="0" smtClean="0">
                <a:latin typeface="メイリオ" panose="020B0604030504040204" pitchFamily="50" charset="-128"/>
                <a:ea typeface="メイリオ" panose="020B0604030504040204" pitchFamily="50" charset="-128"/>
              </a:rPr>
              <a:t> et al SIGGRAPH 2005]</a:t>
            </a:r>
            <a:r>
              <a:rPr kumimoji="1" lang="ja-JP" altLang="en-US" sz="1400" dirty="0" smtClean="0">
                <a:latin typeface="メイリオ" panose="020B0604030504040204" pitchFamily="50" charset="-128"/>
                <a:ea typeface="メイリオ" panose="020B0604030504040204" pitchFamily="50" charset="-128"/>
              </a:rPr>
              <a:t>より</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smtClean="0"/>
              <a:t>テクスチャ合成法</a:t>
            </a:r>
            <a:endParaRPr kumimoji="1" lang="ja-JP" altLang="en-US" dirty="0"/>
          </a:p>
        </p:txBody>
      </p:sp>
      <p:sp>
        <p:nvSpPr>
          <p:cNvPr id="3" name="コンテンツ プレースホルダー 2"/>
          <p:cNvSpPr>
            <a:spLocks noGrp="1"/>
          </p:cNvSpPr>
          <p:nvPr>
            <p:ph idx="1"/>
          </p:nvPr>
        </p:nvSpPr>
        <p:spPr>
          <a:xfrm>
            <a:off x="594873" y="1343723"/>
            <a:ext cx="11190727" cy="4360392"/>
          </a:xfrm>
        </p:spPr>
        <p:txBody>
          <a:bodyPr>
            <a:normAutofit fontScale="92500" lnSpcReduction="20000"/>
          </a:bodyPr>
          <a:lstStyle/>
          <a:p>
            <a:r>
              <a:rPr kumimoji="1" lang="ja-JP" altLang="en-US" dirty="0" smtClean="0"/>
              <a:t>似た局所領域を検索</a:t>
            </a:r>
            <a:endParaRPr lang="en-US" altLang="ja-JP" sz="1800" dirty="0"/>
          </a:p>
          <a:p>
            <a:pPr lvl="1"/>
            <a:r>
              <a:rPr lang="ja-JP" altLang="en-US" dirty="0" smtClean="0"/>
              <a:t>画素毎にコピーする</a:t>
            </a:r>
            <a:endParaRPr lang="en-US" altLang="ja-JP" sz="1400" dirty="0" smtClean="0"/>
          </a:p>
          <a:p>
            <a:pPr lvl="2"/>
            <a:r>
              <a:rPr lang="en-US" altLang="ja-JP" sz="1600" dirty="0" smtClean="0"/>
              <a:t>Alexei </a:t>
            </a:r>
            <a:r>
              <a:rPr lang="en-US" altLang="ja-JP" sz="1600" dirty="0"/>
              <a:t>A. </a:t>
            </a:r>
            <a:r>
              <a:rPr lang="en-US" altLang="ja-JP" sz="1600" dirty="0" err="1"/>
              <a:t>Efros</a:t>
            </a:r>
            <a:r>
              <a:rPr lang="en-US" altLang="ja-JP" sz="1600" dirty="0"/>
              <a:t> and Thomas K. </a:t>
            </a:r>
            <a:r>
              <a:rPr lang="en-US" altLang="ja-JP" sz="1600" dirty="0" smtClean="0"/>
              <a:t>Leung, Texture </a:t>
            </a:r>
            <a:r>
              <a:rPr lang="en-US" altLang="ja-JP" sz="1600" dirty="0"/>
              <a:t>Synthesis by Non-parametric </a:t>
            </a:r>
            <a:r>
              <a:rPr lang="en-US" altLang="ja-JP" sz="1600" dirty="0" smtClean="0"/>
              <a:t>Sampling, ICCV 1999</a:t>
            </a:r>
            <a:endParaRPr kumimoji="1" lang="en-US" altLang="ja-JP" sz="1600" dirty="0" smtClean="0"/>
          </a:p>
          <a:p>
            <a:pPr lvl="1"/>
            <a:r>
              <a:rPr lang="ja-JP" altLang="en-US" dirty="0" smtClean="0"/>
              <a:t>画像最適化</a:t>
            </a:r>
            <a:r>
              <a:rPr lang="en-US" altLang="ja-JP" dirty="0" smtClean="0"/>
              <a:t>(</a:t>
            </a:r>
            <a:r>
              <a:rPr lang="ja-JP" altLang="en-US" dirty="0"/>
              <a:t>片</a:t>
            </a:r>
            <a:r>
              <a:rPr lang="ja-JP" altLang="en-US" dirty="0" smtClean="0"/>
              <a:t>方向類似</a:t>
            </a:r>
            <a:r>
              <a:rPr lang="ja-JP" altLang="en-US" dirty="0"/>
              <a:t>度</a:t>
            </a:r>
            <a:r>
              <a:rPr lang="en-US" altLang="ja-JP" dirty="0" smtClean="0"/>
              <a:t>)</a:t>
            </a:r>
            <a:endParaRPr lang="en-US" altLang="ja-JP" dirty="0"/>
          </a:p>
          <a:p>
            <a:pPr lvl="2"/>
            <a:r>
              <a:rPr lang="en-US" altLang="ja-JP" sz="1600" dirty="0" err="1" smtClean="0"/>
              <a:t>Vivek</a:t>
            </a:r>
            <a:r>
              <a:rPr lang="en-US" altLang="ja-JP" sz="1600" dirty="0" smtClean="0"/>
              <a:t> </a:t>
            </a:r>
            <a:r>
              <a:rPr lang="en-US" altLang="ja-JP" sz="1600" dirty="0" err="1" smtClean="0"/>
              <a:t>Kwatra</a:t>
            </a:r>
            <a:r>
              <a:rPr lang="en-US" altLang="ja-JP" sz="1600" dirty="0" smtClean="0"/>
              <a:t> et al. Texture Optimization for Example-based Synthesis, SIGGRAPH 2005</a:t>
            </a:r>
            <a:endParaRPr lang="en-US" altLang="ja-JP" sz="2800" dirty="0" smtClean="0"/>
          </a:p>
          <a:p>
            <a:pPr lvl="1"/>
            <a:r>
              <a:rPr lang="ja-JP" altLang="en-US" dirty="0"/>
              <a:t>画像最適化</a:t>
            </a:r>
            <a:r>
              <a:rPr lang="en-US" altLang="ja-JP" dirty="0" smtClean="0"/>
              <a:t>(</a:t>
            </a:r>
            <a:r>
              <a:rPr lang="ja-JP" altLang="en-US" dirty="0" smtClean="0"/>
              <a:t>双方向類似度</a:t>
            </a:r>
            <a:r>
              <a:rPr lang="en-US" altLang="ja-JP" dirty="0"/>
              <a:t>)</a:t>
            </a:r>
          </a:p>
          <a:p>
            <a:pPr lvl="2"/>
            <a:r>
              <a:rPr lang="en-US" altLang="ja-JP" sz="1600" dirty="0" err="1"/>
              <a:t>Simakov</a:t>
            </a:r>
            <a:r>
              <a:rPr lang="en-US" altLang="ja-JP" sz="1600" dirty="0"/>
              <a:t> et al. Summarizing Visual Data Using Bidirectional Similarity, CVPR 08.</a:t>
            </a:r>
          </a:p>
          <a:p>
            <a:pPr lvl="2"/>
            <a:r>
              <a:rPr lang="en-US" altLang="ja-JP" sz="1600" dirty="0"/>
              <a:t>Wei</a:t>
            </a:r>
            <a:r>
              <a:rPr lang="ja-JP" altLang="en-US" sz="1600" dirty="0"/>
              <a:t> </a:t>
            </a:r>
            <a:r>
              <a:rPr lang="en-US" altLang="ja-JP" sz="1600" dirty="0"/>
              <a:t>et al. Inverse texture synthesis, SIGGRAPH 08.</a:t>
            </a:r>
            <a:endParaRPr lang="ja-JP" altLang="en-US" sz="1600" dirty="0"/>
          </a:p>
          <a:p>
            <a:pPr lvl="1"/>
            <a:r>
              <a:rPr lang="ja-JP" altLang="en-US" dirty="0" smtClean="0"/>
              <a:t>高速近傍計算</a:t>
            </a:r>
            <a:endParaRPr lang="en-US" altLang="ja-JP" dirty="0" smtClean="0"/>
          </a:p>
          <a:p>
            <a:pPr lvl="2"/>
            <a:endParaRPr lang="en-US" altLang="ja-JP" dirty="0"/>
          </a:p>
          <a:p>
            <a:pPr lvl="1"/>
            <a:endParaRPr lang="en-US" altLang="ja-JP" dirty="0" smtClean="0"/>
          </a:p>
          <a:p>
            <a:r>
              <a:rPr lang="ja-JP" altLang="en-US" dirty="0" smtClean="0"/>
              <a:t>目立たないシームを計算</a:t>
            </a:r>
            <a:endParaRPr lang="en-US" altLang="ja-JP" dirty="0" smtClean="0"/>
          </a:p>
          <a:p>
            <a:pPr marL="0" indent="0">
              <a:buNone/>
            </a:pPr>
            <a:r>
              <a:rPr lang="en-US" altLang="ja-JP" sz="1800" dirty="0" smtClean="0"/>
              <a:t>Image quilting</a:t>
            </a:r>
          </a:p>
          <a:p>
            <a:pPr marL="0" indent="0">
              <a:buNone/>
            </a:pPr>
            <a:r>
              <a:rPr lang="en-US" altLang="ja-JP" sz="1800" dirty="0" smtClean="0"/>
              <a:t>Graph Cut textures</a:t>
            </a:r>
          </a:p>
          <a:p>
            <a:pPr marL="0" indent="0">
              <a:buNone/>
            </a:pPr>
            <a:endParaRPr lang="en-US" altLang="ja-JP" dirty="0" smtClean="0"/>
          </a:p>
          <a:p>
            <a:pPr marL="0" indent="0">
              <a:buNone/>
            </a:pPr>
            <a:endParaRPr kumimoji="1" lang="en-US" altLang="ja-JP" dirty="0"/>
          </a:p>
        </p:txBody>
      </p:sp>
      <p:sp>
        <p:nvSpPr>
          <p:cNvPr id="7" name="正方形/長方形 6"/>
          <p:cNvSpPr/>
          <p:nvPr/>
        </p:nvSpPr>
        <p:spPr>
          <a:xfrm>
            <a:off x="775238" y="6488668"/>
            <a:ext cx="94179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以降では，実装の詳細を省略して解説しています．実装する方は論文を読んで下さい．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2895" y="547392"/>
            <a:ext cx="4507708" cy="733270"/>
          </a:xfrm>
        </p:spPr>
        <p:txBody>
          <a:bodyPr/>
          <a:lstStyle/>
          <a:p>
            <a:pPr algn="ctr"/>
            <a:r>
              <a:rPr lang="ja-JP" altLang="en-US" sz="3600" b="1" dirty="0" smtClean="0"/>
              <a:t>画素ごとに合成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81982" y="1631212"/>
                <a:ext cx="6610018" cy="4987302"/>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800" dirty="0" smtClean="0"/>
                  <a:t>2.1 </a:t>
                </a:r>
                <a:r>
                  <a:rPr lang="ja-JP" altLang="en-US" sz="1800" dirty="0" smtClean="0"/>
                  <a:t>既合成部分</a:t>
                </a:r>
                <a:r>
                  <a:rPr lang="ja-JP" altLang="en-US" sz="1800" dirty="0"/>
                  <a:t>の隣接</a:t>
                </a:r>
                <a:r>
                  <a:rPr lang="ja-JP" altLang="en-US" sz="1800" dirty="0" smtClean="0"/>
                  <a:t>画素 </a:t>
                </a:r>
                <a:r>
                  <a:rPr lang="en-US" altLang="ja-JP" sz="1800" i="1" dirty="0" smtClean="0"/>
                  <a:t>p</a:t>
                </a:r>
                <a:r>
                  <a:rPr lang="en-US" altLang="ja-JP" sz="1800" dirty="0" smtClean="0"/>
                  <a:t> </a:t>
                </a:r>
                <a:r>
                  <a:rPr lang="ja-JP" altLang="en-US" sz="1800" dirty="0" smtClean="0"/>
                  <a:t>を</a:t>
                </a:r>
                <a:r>
                  <a:rPr lang="ja-JP" altLang="en-US" sz="1800" dirty="0"/>
                  <a:t>選択</a:t>
                </a:r>
                <a:endParaRPr lang="en-US" altLang="ja-JP" sz="1800" dirty="0"/>
              </a:p>
              <a:p>
                <a:pPr marL="457200" lvl="1" indent="0">
                  <a:lnSpc>
                    <a:spcPct val="100000"/>
                  </a:lnSpc>
                  <a:spcBef>
                    <a:spcPts val="600"/>
                  </a:spcBef>
                  <a:buNone/>
                </a:pPr>
                <a:r>
                  <a:rPr lang="en-US" altLang="ja-JP" sz="1800" dirty="0" smtClean="0"/>
                  <a:t>2.2 </a:t>
                </a:r>
                <a:r>
                  <a:rPr lang="en-US" altLang="ja-JP" sz="1800" i="1" dirty="0" smtClean="0"/>
                  <a:t>p</a:t>
                </a:r>
                <a:r>
                  <a:rPr lang="ja-JP" altLang="en-US" sz="1800" dirty="0"/>
                  <a:t>の近傍 </a:t>
                </a:r>
                <a:r>
                  <a:rPr lang="en-US" altLang="ja-JP" sz="1800" i="1" dirty="0"/>
                  <a:t>w</a:t>
                </a:r>
                <a:r>
                  <a:rPr lang="en-US" altLang="ja-JP" sz="1800" dirty="0"/>
                  <a:t>(</a:t>
                </a:r>
                <a:r>
                  <a:rPr lang="en-US" altLang="ja-JP" sz="1800" i="1" dirty="0"/>
                  <a:t>p</a:t>
                </a:r>
                <a:r>
                  <a:rPr lang="en-US" altLang="ja-JP" sz="1800" dirty="0"/>
                  <a:t>) </a:t>
                </a:r>
                <a:r>
                  <a:rPr lang="ja-JP" altLang="en-US" sz="1800" dirty="0"/>
                  <a:t>と最も似た</a:t>
                </a:r>
                <a:r>
                  <a:rPr lang="ja-JP" altLang="en-US" sz="1800" dirty="0" smtClean="0"/>
                  <a:t>領域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smtClean="0"/>
                  <a:t> を </a:t>
                </a:r>
                <a:r>
                  <a:rPr lang="en-US" altLang="ja-JP" sz="1800" i="1" dirty="0" err="1" smtClean="0"/>
                  <a:t>I</a:t>
                </a:r>
                <a:r>
                  <a:rPr lang="en-US" altLang="ja-JP" sz="1800" i="1" baseline="-25000" dirty="0" err="1" smtClean="0"/>
                  <a:t>smp</a:t>
                </a:r>
                <a:r>
                  <a:rPr lang="en-US" altLang="ja-JP" sz="1800" dirty="0" smtClean="0"/>
                  <a:t> </a:t>
                </a:r>
                <a:r>
                  <a:rPr lang="ja-JP" altLang="en-US" sz="1800" dirty="0"/>
                  <a:t>より</a:t>
                </a:r>
                <a:r>
                  <a:rPr lang="ja-JP" altLang="en-US" sz="1800" dirty="0" smtClean="0"/>
                  <a:t>検索</a:t>
                </a:r>
                <a:endParaRPr lang="en-US" altLang="ja-JP" sz="1600" dirty="0" smtClean="0"/>
              </a:p>
              <a:p>
                <a:pPr marL="457200" lvl="1" indent="0">
                  <a:lnSpc>
                    <a:spcPct val="100000"/>
                  </a:lnSpc>
                  <a:spcBef>
                    <a:spcPts val="600"/>
                  </a:spcBef>
                  <a:buNone/>
                </a:pPr>
                <a:r>
                  <a:rPr lang="en-US" altLang="ja-JP" sz="1800" dirty="0" smtClean="0"/>
                  <a:t>2.3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a:t>の</a:t>
                </a:r>
                <a:r>
                  <a:rPr lang="ja-JP" altLang="en-US" sz="1800" dirty="0" smtClean="0"/>
                  <a:t>中央画素値を </a:t>
                </a:r>
                <a:r>
                  <a:rPr lang="en-US" altLang="ja-JP" sz="1800" i="1" dirty="0" smtClean="0"/>
                  <a:t>p</a:t>
                </a:r>
                <a:r>
                  <a:rPr lang="en-US" altLang="ja-JP" sz="1800" dirty="0" smtClean="0"/>
                  <a:t> </a:t>
                </a:r>
                <a:r>
                  <a:rPr lang="ja-JP" altLang="en-US" sz="1800" dirty="0" smtClean="0"/>
                  <a:t>に</a:t>
                </a:r>
                <a:r>
                  <a:rPr lang="ja-JP" altLang="en-US" sz="1800" dirty="0"/>
                  <a:t>代入</a:t>
                </a:r>
                <a:endParaRPr lang="en-US" altLang="ja-JP" sz="1800" dirty="0"/>
              </a:p>
              <a:p>
                <a:pPr marL="457200" lvl="1" indent="0">
                  <a:lnSpc>
                    <a:spcPct val="100000"/>
                  </a:lnSpc>
                  <a:spcBef>
                    <a:spcPts val="600"/>
                  </a:spcBef>
                  <a:buNone/>
                </a:pPr>
                <a:r>
                  <a:rPr lang="en-US" altLang="ja-JP" sz="1800" dirty="0" smtClean="0"/>
                  <a:t>2.4 </a:t>
                </a:r>
                <a:r>
                  <a:rPr lang="ja-JP" altLang="en-US" sz="1800" dirty="0" smtClean="0"/>
                  <a:t>全画素</a:t>
                </a:r>
                <a:r>
                  <a:rPr lang="ja-JP" altLang="en-US" sz="1800" dirty="0"/>
                  <a:t>の合成がなされたら</a:t>
                </a:r>
                <a:r>
                  <a:rPr lang="ja-JP" altLang="en-US" sz="1800" dirty="0" smtClean="0"/>
                  <a:t>終了</a:t>
                </a: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81982" y="1631212"/>
                <a:ext cx="6610018" cy="4987302"/>
              </a:xfrm>
              <a:blipFill rotWithShape="0">
                <a:blip r:embed="rId3"/>
                <a:stretch>
                  <a:fillRect l="-2122" t="-978" r="-185"/>
                </a:stretch>
              </a:blipFill>
            </p:spPr>
            <p:txBody>
              <a:bodyPr/>
              <a:lstStyle/>
              <a:p>
                <a:r>
                  <a:rPr lang="ja-JP" altLang="en-US">
                    <a:noFill/>
                  </a:rPr>
                  <a:t> </a:t>
                </a:r>
              </a:p>
            </p:txBody>
          </p:sp>
        </mc:Fallback>
      </mc:AlternateContent>
      <p:sp>
        <p:nvSpPr>
          <p:cNvPr id="4" name="正方形/長方形 3"/>
          <p:cNvSpPr/>
          <p:nvPr/>
        </p:nvSpPr>
        <p:spPr>
          <a:xfrm>
            <a:off x="5214588" y="148334"/>
            <a:ext cx="6841066" cy="1138773"/>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a:t>
            </a:r>
            <a:r>
              <a:rPr lang="en-US" altLang="ja-JP" sz="2400" dirty="0" smtClean="0"/>
              <a:t>1999</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03327"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5152569" y="5284548"/>
                <a:ext cx="6807201" cy="1282018"/>
              </a:xfrm>
              <a:prstGeom prst="rect">
                <a:avLst/>
              </a:prstGeom>
            </p:spPr>
            <p:txBody>
              <a:bodyPr wrap="square">
                <a:spAutoFit/>
              </a:bodyPr>
              <a:lstStyle/>
              <a:p>
                <a:pPr lvl="2">
                  <a:spcBef>
                    <a:spcPts val="600"/>
                  </a:spcBef>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t> </a:t>
                </a:r>
              </a:p>
              <a:p>
                <a:pPr lvl="2">
                  <a:spcBef>
                    <a:spcPts val="600"/>
                  </a:spcBef>
                </a:pPr>
                <a:r>
                  <a:rPr lang="en-US" altLang="ja-JP" dirty="0"/>
                  <a:t>※</a:t>
                </a:r>
                <a:r>
                  <a:rPr lang="ja-JP" altLang="en-US" dirty="0"/>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t>には平均二乗誤差</a:t>
                </a:r>
                <a:r>
                  <a:rPr lang="en-US" altLang="ja-JP" dirty="0"/>
                  <a:t>(SSD)</a:t>
                </a:r>
                <a:r>
                  <a:rPr lang="ja-JP" altLang="en-US" dirty="0"/>
                  <a:t>を利用</a:t>
                </a:r>
                <a:endParaRPr lang="en-US" altLang="ja-JP" dirty="0"/>
              </a:p>
              <a:p>
                <a:pPr lvl="2">
                  <a:spcBef>
                    <a:spcPts val="600"/>
                  </a:spcBef>
                </a:pPr>
                <a:r>
                  <a:rPr lang="en-US" altLang="ja-JP" dirty="0"/>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ja-JP" altLang="en-US" i="1">
                        <a:latin typeface="Cambria Math" panose="02040503050406030204" pitchFamily="18" charset="0"/>
                      </a:rPr>
                      <m:t>の</m:t>
                    </m:r>
                  </m:oMath>
                </a14:m>
                <a:r>
                  <a:rPr lang="ja-JP" altLang="en-US" dirty="0"/>
                  <a:t>欠損部分は無視</a:t>
                </a:r>
                <a:endParaRPr lang="en-US" altLang="ja-JP"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152569" y="5284548"/>
                <a:ext cx="6807201" cy="1282018"/>
              </a:xfrm>
              <a:prstGeom prst="rect">
                <a:avLst/>
              </a:prstGeom>
              <a:blipFill rotWithShape="0">
                <a:blip r:embed="rId5"/>
                <a:stretch>
                  <a:fillRect t="-3810" b="-52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174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437642" y="1658303"/>
                <a:ext cx="6610018" cy="5073318"/>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700" dirty="0" smtClean="0"/>
                  <a:t>2.1 </a:t>
                </a:r>
                <a:r>
                  <a:rPr lang="ja-JP" altLang="en-US" sz="1700" dirty="0" smtClean="0"/>
                  <a:t>既合成部分</a:t>
                </a:r>
                <a:r>
                  <a:rPr lang="ja-JP" altLang="en-US" sz="1700" dirty="0"/>
                  <a:t>の隣接</a:t>
                </a:r>
                <a:r>
                  <a:rPr lang="ja-JP" altLang="en-US" sz="1700" dirty="0" smtClean="0"/>
                  <a:t>画素 </a:t>
                </a:r>
                <a:r>
                  <a:rPr lang="en-US" altLang="ja-JP" sz="1700" i="1" dirty="0" smtClean="0"/>
                  <a:t>p</a:t>
                </a:r>
                <a:r>
                  <a:rPr lang="en-US" altLang="ja-JP" sz="1700" dirty="0" smtClean="0"/>
                  <a:t> </a:t>
                </a:r>
                <a:r>
                  <a:rPr lang="ja-JP" altLang="en-US" sz="1700" dirty="0" smtClean="0"/>
                  <a:t>を</a:t>
                </a:r>
                <a:r>
                  <a:rPr lang="ja-JP" altLang="en-US" sz="1700" dirty="0"/>
                  <a:t>選択</a:t>
                </a:r>
                <a:endParaRPr lang="en-US" altLang="ja-JP" sz="1700" dirty="0"/>
              </a:p>
              <a:p>
                <a:pPr marL="457200" lvl="1" indent="0">
                  <a:lnSpc>
                    <a:spcPct val="100000"/>
                  </a:lnSpc>
                  <a:spcBef>
                    <a:spcPts val="600"/>
                  </a:spcBef>
                  <a:buNone/>
                </a:pPr>
                <a:r>
                  <a:rPr lang="en-US" altLang="ja-JP" sz="1700" dirty="0" smtClean="0"/>
                  <a:t>2.2 </a:t>
                </a:r>
                <a:r>
                  <a:rPr lang="en-US" altLang="ja-JP" sz="1700" i="1" dirty="0" smtClean="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a:t>
                </a:r>
                <a:r>
                  <a:rPr lang="ja-JP" altLang="en-US" sz="1700" dirty="0" smtClean="0"/>
                  <a:t>領域 </a:t>
                </a:r>
                <a:r>
                  <a:rPr lang="en-US" altLang="ja-JP" sz="1700" i="1" dirty="0" err="1" smtClean="0"/>
                  <a:t>w</a:t>
                </a:r>
                <a:r>
                  <a:rPr lang="en-US" altLang="ja-JP" sz="1700" i="1" baseline="-25000" dirty="0" err="1" smtClean="0"/>
                  <a:t>best</a:t>
                </a:r>
                <a:r>
                  <a:rPr lang="ja-JP" altLang="en-US" sz="1700" dirty="0" smtClean="0"/>
                  <a:t>を </a:t>
                </a:r>
                <a:r>
                  <a:rPr lang="en-US" altLang="ja-JP" sz="1700" i="1" dirty="0" err="1" smtClean="0"/>
                  <a:t>I</a:t>
                </a:r>
                <a:r>
                  <a:rPr lang="en-US" altLang="ja-JP" sz="1700" i="1" baseline="-25000" dirty="0" err="1" smtClean="0"/>
                  <a:t>smp</a:t>
                </a:r>
                <a:r>
                  <a:rPr lang="en-US" altLang="ja-JP" sz="1700" dirty="0" smtClean="0"/>
                  <a:t> </a:t>
                </a:r>
                <a:r>
                  <a:rPr lang="ja-JP" altLang="en-US" sz="1700" dirty="0"/>
                  <a:t>より</a:t>
                </a:r>
                <a:r>
                  <a:rPr lang="ja-JP" altLang="en-US" sz="1700" dirty="0" smtClean="0"/>
                  <a:t>検索</a:t>
                </a:r>
                <a:endParaRPr lang="en-US" altLang="ja-JP" sz="1700" i="1" dirty="0"/>
              </a:p>
              <a:p>
                <a:pPr marL="457200" lvl="1" indent="0">
                  <a:lnSpc>
                    <a:spcPct val="100000"/>
                  </a:lnSpc>
                  <a:spcBef>
                    <a:spcPts val="600"/>
                  </a:spcBef>
                  <a:buNone/>
                </a:pPr>
                <a:r>
                  <a:rPr lang="en-US" altLang="ja-JP" sz="1700" dirty="0" smtClean="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smtClean="0">
                    <a:solidFill>
                      <a:srgbClr val="FF0000"/>
                    </a:solidFill>
                  </a:rPr>
                  <a:t> </a:t>
                </a:r>
                <a:r>
                  <a:rPr lang="ja-JP" altLang="en-US" sz="1700" dirty="0" smtClean="0">
                    <a:solidFill>
                      <a:srgbClr val="FF0000"/>
                    </a:solidFill>
                  </a:rPr>
                  <a:t>を満たすすべての　</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smtClean="0">
                    <a:solidFill>
                      <a:srgbClr val="FF0000"/>
                    </a:solidFill>
                  </a:rPr>
                  <a:t>を</a:t>
                </a:r>
                <a:r>
                  <a:rPr lang="en-US" altLang="ja-JP" sz="1700" i="1" dirty="0" smtClean="0">
                    <a:solidFill>
                      <a:srgbClr val="FF0000"/>
                    </a:solidFill>
                  </a:rPr>
                  <a:t>I</a:t>
                </a:r>
                <a:r>
                  <a:rPr lang="en-US" altLang="ja-JP" sz="1700" i="1" baseline="-25000" dirty="0" smtClean="0">
                    <a:solidFill>
                      <a:srgbClr val="FF0000"/>
                    </a:solidFill>
                  </a:rPr>
                  <a:t>smp</a:t>
                </a:r>
                <a:r>
                  <a:rPr lang="en-US" altLang="ja-JP" sz="1700" dirty="0" smtClean="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smtClean="0">
                    <a:solidFill>
                      <a:srgbClr val="FF0000"/>
                    </a:solidFill>
                  </a:rPr>
                  <a:t>2.4 </a:t>
                </a:r>
                <a:r>
                  <a:rPr lang="ja-JP" altLang="en-US" sz="1700" dirty="0" smtClean="0">
                    <a:solidFill>
                      <a:srgbClr val="FF0000"/>
                    </a:solidFill>
                  </a:rPr>
                  <a:t>発見</a:t>
                </a:r>
                <a:r>
                  <a:rPr lang="ja-JP" altLang="en-US" sz="1700" dirty="0">
                    <a:solidFill>
                      <a:srgbClr val="FF0000"/>
                    </a:solidFill>
                  </a:rPr>
                  <a:t>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a:t>
                </a:r>
                <a:r>
                  <a:rPr lang="ja-JP" altLang="en-US" sz="1700" dirty="0" smtClean="0">
                    <a:solidFill>
                      <a:srgbClr val="FF0000"/>
                    </a:solidFill>
                  </a:rPr>
                  <a:t>中央画素値からヒストグラムを作成</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し，最も頻度が高いものを </a:t>
                </a:r>
                <a:r>
                  <a:rPr lang="en-US" altLang="ja-JP" sz="1700" i="1" dirty="0" smtClean="0">
                    <a:solidFill>
                      <a:srgbClr val="FF0000"/>
                    </a:solidFill>
                  </a:rPr>
                  <a:t>p</a:t>
                </a:r>
                <a:r>
                  <a:rPr lang="en-US" altLang="ja-JP" sz="1700" dirty="0" smtClean="0">
                    <a:solidFill>
                      <a:srgbClr val="FF0000"/>
                    </a:solidFill>
                  </a:rPr>
                  <a:t> </a:t>
                </a:r>
                <a:r>
                  <a:rPr lang="ja-JP" altLang="en-US" sz="1700" dirty="0" smtClean="0">
                    <a:solidFill>
                      <a:srgbClr val="FF0000"/>
                    </a:solidFill>
                  </a:rPr>
                  <a:t>に</a:t>
                </a:r>
                <a:r>
                  <a:rPr lang="ja-JP" altLang="en-US" sz="1700" dirty="0">
                    <a:solidFill>
                      <a:srgbClr val="FF0000"/>
                    </a:solidFill>
                  </a:rPr>
                  <a:t>代入</a:t>
                </a:r>
                <a:endParaRPr lang="en-US" altLang="ja-JP" sz="1700" dirty="0">
                  <a:solidFill>
                    <a:srgbClr val="FF0000"/>
                  </a:solidFill>
                </a:endParaRPr>
              </a:p>
              <a:p>
                <a:pPr marL="457200" lvl="1" indent="0">
                  <a:lnSpc>
                    <a:spcPct val="100000"/>
                  </a:lnSpc>
                  <a:spcBef>
                    <a:spcPts val="600"/>
                  </a:spcBef>
                  <a:buNone/>
                </a:pPr>
                <a:r>
                  <a:rPr lang="en-US" altLang="ja-JP" sz="1700" dirty="0" smtClean="0"/>
                  <a:t>2.4 </a:t>
                </a:r>
                <a:r>
                  <a:rPr lang="ja-JP" altLang="en-US" sz="1700" dirty="0" smtClean="0"/>
                  <a:t>全画素</a:t>
                </a:r>
                <a:r>
                  <a:rPr lang="ja-JP" altLang="en-US" sz="1700" dirty="0"/>
                  <a:t>の合成がなされたら</a:t>
                </a:r>
                <a:r>
                  <a:rPr lang="ja-JP" altLang="en-US" sz="1700" dirty="0" smtClean="0"/>
                  <a:t>終了</a:t>
                </a:r>
              </a:p>
              <a:p>
                <a:pPr marL="457200" lvl="1" indent="0">
                  <a:lnSpc>
                    <a:spcPct val="100000"/>
                  </a:lnSpc>
                  <a:spcBef>
                    <a:spcPts val="600"/>
                  </a:spcBef>
                  <a:buNone/>
                </a:pPr>
                <a:endParaRPr lang="en-US" altLang="ja-JP" sz="1800" dirty="0"/>
              </a:p>
              <a:p>
                <a:pPr marL="457200" lvl="1" indent="0">
                  <a:lnSpc>
                    <a:spcPct val="100000"/>
                  </a:lnSpc>
                  <a:spcBef>
                    <a:spcPts val="600"/>
                  </a:spcBef>
                  <a:buNone/>
                </a:pPr>
                <a:r>
                  <a:rPr lang="en-US" altLang="ja-JP" sz="1800" dirty="0"/>
                  <a:t>※ </a:t>
                </a:r>
                <a:r>
                  <a:rPr lang="ja-JP" altLang="en-US" sz="1800" dirty="0"/>
                  <a:t>論文で紹介されているアルゴリズムはもう少し複雑</a:t>
                </a:r>
              </a:p>
              <a:p>
                <a:pPr marL="457200" lvl="1" indent="0">
                  <a:lnSpc>
                    <a:spcPct val="100000"/>
                  </a:lnSpc>
                  <a:spcBef>
                    <a:spcPts val="600"/>
                  </a:spcBef>
                  <a:buNone/>
                </a:pPr>
                <a:endParaRPr kumimoji="1"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437642" y="1658303"/>
                <a:ext cx="6610018" cy="5073318"/>
              </a:xfrm>
              <a:blipFill rotWithShape="0">
                <a:blip r:embed="rId3"/>
                <a:stretch>
                  <a:fillRect l="-2122" t="-962" b="-962"/>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99020"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p:sp>
        <p:nvSpPr>
          <p:cNvPr id="11" name="タイトル 1"/>
          <p:cNvSpPr txBox="1">
            <a:spLocks/>
          </p:cNvSpPr>
          <p:nvPr/>
        </p:nvSpPr>
        <p:spPr>
          <a:xfrm>
            <a:off x="512895" y="508482"/>
            <a:ext cx="4507708"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smtClean="0"/>
              <a:t>画素ごとに合成</a:t>
            </a:r>
            <a:endParaRPr lang="ja-JP" altLang="en-US" dirty="0"/>
          </a:p>
        </p:txBody>
      </p:sp>
      <p:sp>
        <p:nvSpPr>
          <p:cNvPr id="9" name="正方形/長方形 8"/>
          <p:cNvSpPr/>
          <p:nvPr/>
        </p:nvSpPr>
        <p:spPr>
          <a:xfrm>
            <a:off x="5214588" y="148334"/>
            <a:ext cx="6841066" cy="1138773"/>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a:t>
            </a:r>
            <a:r>
              <a:rPr lang="en-US" altLang="ja-JP" sz="2400" dirty="0" smtClean="0"/>
              <a:t>1999</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33416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smtClean="0"/>
              <a:t>実装例 </a:t>
            </a:r>
            <a:r>
              <a:rPr kumimoji="1" lang="en-US" altLang="ja-JP" dirty="0" smtClean="0"/>
              <a:t>– </a:t>
            </a:r>
            <a:r>
              <a:rPr kumimoji="1" lang="ja-JP" altLang="en-US" sz="2400" dirty="0" smtClean="0"/>
              <a:t>プログラミング課題として出題します</a:t>
            </a:r>
            <a:endParaRPr kumimoji="1" lang="ja-JP" altLang="en-US" dirty="0"/>
          </a:p>
        </p:txBody>
      </p:sp>
      <p:sp>
        <p:nvSpPr>
          <p:cNvPr id="3" name="コンテンツ プレースホルダー 2"/>
          <p:cNvSpPr>
            <a:spLocks noGrp="1"/>
          </p:cNvSpPr>
          <p:nvPr>
            <p:ph idx="1"/>
          </p:nvPr>
        </p:nvSpPr>
        <p:spPr>
          <a:xfrm>
            <a:off x="719847" y="1343722"/>
            <a:ext cx="11267714" cy="5296829"/>
          </a:xfrm>
        </p:spPr>
        <p:txBody>
          <a:bodyPr/>
          <a:lstStyle/>
          <a:p>
            <a:endParaRPr kumimoji="1" lang="ja-JP" altLang="en-US"/>
          </a:p>
        </p:txBody>
      </p:sp>
    </p:spTree>
    <p:extLst>
      <p:ext uri="{BB962C8B-B14F-4D97-AF65-F5344CB8AC3E}">
        <p14:creationId xmlns:p14="http://schemas.microsoft.com/office/powerpoint/2010/main" val="381341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smtClean="0"/>
                  <a:t>最適化により画像</a:t>
                </a:r>
                <a:r>
                  <a:rPr lang="en-US" altLang="ja-JP" dirty="0" smtClean="0"/>
                  <a:t>X</a:t>
                </a:r>
                <a:r>
                  <a:rPr lang="ja-JP" altLang="en-US" dirty="0" smtClean="0"/>
                  <a:t>を</a:t>
                </a:r>
                <a:r>
                  <a:rPr lang="ja-JP" altLang="en-US" dirty="0"/>
                  <a:t>求</a:t>
                </a:r>
                <a:r>
                  <a:rPr lang="ja-JP" altLang="en-US" dirty="0" smtClean="0"/>
                  <a:t>める</a:t>
                </a:r>
                <a:endParaRPr lang="en-US" altLang="ja-JP" dirty="0" smtClean="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p:spTree>
    <p:extLst>
      <p:ext uri="{BB962C8B-B14F-4D97-AF65-F5344CB8AC3E}">
        <p14:creationId xmlns:p14="http://schemas.microsoft.com/office/powerpoint/2010/main" val="172762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smtClean="0"/>
                  <a:t>入力 </a:t>
                </a:r>
                <a:r>
                  <a:rPr lang="en-US" altLang="ja-JP" sz="2400" dirty="0" smtClean="0"/>
                  <a:t>: </a:t>
                </a:r>
                <a:r>
                  <a:rPr lang="ja-JP" altLang="en-US" sz="2400" dirty="0" smtClean="0"/>
                  <a:t>サンプル画像 </a:t>
                </a:r>
                <a:r>
                  <a:rPr lang="en-US" altLang="ja-JP" sz="2400" dirty="0" smtClean="0"/>
                  <a:t>Z </a:t>
                </a:r>
              </a:p>
              <a:p>
                <a:pPr marL="0" indent="0">
                  <a:lnSpc>
                    <a:spcPct val="110000"/>
                  </a:lnSpc>
                  <a:spcBef>
                    <a:spcPts val="600"/>
                  </a:spcBef>
                  <a:buFont typeface="Arial" panose="020B0604020202020204" pitchFamily="34" charset="0"/>
                  <a:buNone/>
                </a:pPr>
                <a:r>
                  <a:rPr lang="ja-JP" altLang="en-US" sz="2400" dirty="0" smtClean="0"/>
                  <a:t>出力 </a:t>
                </a:r>
                <a:r>
                  <a:rPr lang="en-US" altLang="ja-JP" sz="2400" dirty="0" smtClean="0"/>
                  <a:t>: </a:t>
                </a:r>
                <a:r>
                  <a:rPr lang="ja-JP" altLang="en-US" sz="2400" dirty="0" smtClean="0"/>
                  <a:t>合成画像 </a:t>
                </a:r>
                <a:r>
                  <a:rPr lang="en-US" altLang="ja-JP" sz="2400" dirty="0" smtClean="0"/>
                  <a:t>X</a:t>
                </a:r>
              </a:p>
              <a:p>
                <a:pPr marL="0" indent="0">
                  <a:lnSpc>
                    <a:spcPct val="110000"/>
                  </a:lnSpc>
                  <a:spcBef>
                    <a:spcPts val="600"/>
                  </a:spcBef>
                  <a:buFont typeface="Arial" panose="020B0604020202020204" pitchFamily="34" charset="0"/>
                  <a:buNone/>
                </a:pPr>
                <a:endParaRPr lang="en-US" altLang="ja-JP" sz="1400" dirty="0" smtClean="0"/>
              </a:p>
              <a:p>
                <a:pPr marL="457200" indent="-457200">
                  <a:lnSpc>
                    <a:spcPct val="110000"/>
                  </a:lnSpc>
                  <a:spcBef>
                    <a:spcPts val="600"/>
                  </a:spcBef>
                  <a:buFont typeface="Arial" panose="020B0604020202020204" pitchFamily="34" charset="0"/>
                  <a:buAutoNum type="arabicPeriod"/>
                </a:pPr>
                <a:r>
                  <a:rPr lang="en-US" altLang="ja-JP" sz="2400" dirty="0" smtClean="0"/>
                  <a:t>X</a:t>
                </a:r>
                <a:r>
                  <a:rPr lang="ja-JP" altLang="en-US" sz="2400" dirty="0" smtClean="0"/>
                  <a:t>を乱数で初期化</a:t>
                </a:r>
                <a:endParaRPr lang="en-US" altLang="ja-JP" sz="2400" dirty="0" smtClean="0"/>
              </a:p>
              <a:p>
                <a:pPr marL="457200" indent="-457200">
                  <a:lnSpc>
                    <a:spcPct val="110000"/>
                  </a:lnSpc>
                  <a:spcBef>
                    <a:spcPts val="600"/>
                  </a:spcBef>
                  <a:buFont typeface="Arial" panose="020B0604020202020204" pitchFamily="34" charset="0"/>
                  <a:buAutoNum type="arabicPeriod"/>
                </a:pPr>
                <a:r>
                  <a:rPr lang="ja-JP" altLang="en-US" sz="2400" dirty="0" smtClean="0"/>
                  <a:t>収束まで以下を繰り返す</a:t>
                </a:r>
                <a:endParaRPr lang="en-US" altLang="ja-JP" sz="2400" dirty="0" smtClean="0"/>
              </a:p>
              <a:p>
                <a:pPr marL="457200" lvl="1" indent="0">
                  <a:lnSpc>
                    <a:spcPct val="110000"/>
                  </a:lnSpc>
                  <a:spcBef>
                    <a:spcPts val="600"/>
                  </a:spcBef>
                  <a:buNone/>
                </a:pPr>
                <a:r>
                  <a:rPr lang="en-US" altLang="ja-JP" sz="2000" b="1" dirty="0" smtClean="0"/>
                  <a:t>2-1.</a:t>
                </a:r>
                <a:r>
                  <a:rPr lang="ja-JP" altLang="en-US" sz="2000" b="1" dirty="0"/>
                  <a:t> </a:t>
                </a:r>
                <a:r>
                  <a:rPr lang="ja-JP" altLang="en-US" sz="2000" b="1" dirty="0" smtClean="0"/>
                  <a:t>任意の画素</a:t>
                </a:r>
                <a:r>
                  <a:rPr lang="en-US" altLang="ja-JP" sz="2000" b="1" dirty="0" smtClean="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smtClean="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smtClean="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smtClean="0"/>
                  <a:t>を検索</a:t>
                </a:r>
                <a:endParaRPr lang="en-US" altLang="ja-JP" sz="2000" b="1" dirty="0" smtClean="0"/>
              </a:p>
              <a:p>
                <a:pPr marL="457200" lvl="1" indent="0">
                  <a:lnSpc>
                    <a:spcPct val="110000"/>
                  </a:lnSpc>
                  <a:spcBef>
                    <a:spcPts val="600"/>
                  </a:spcBef>
                  <a:buNone/>
                </a:pPr>
                <a:r>
                  <a:rPr lang="en-US" altLang="ja-JP" sz="2000" b="1" dirty="0" smtClean="0"/>
                  <a:t>2-2. </a:t>
                </a:r>
                <a:r>
                  <a:rPr lang="ja-JP" altLang="en-US" sz="2000" b="1" dirty="0"/>
                  <a:t>発見</a:t>
                </a:r>
                <a:r>
                  <a:rPr lang="ja-JP" altLang="en-US" sz="2000" b="1" dirty="0" smtClean="0"/>
                  <a:t>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smtClean="0"/>
                  <a:t>X</a:t>
                </a:r>
                <a:r>
                  <a:rPr lang="ja-JP" altLang="en-US" sz="2000" b="1" dirty="0" smtClean="0"/>
                  <a:t>にコピー</a:t>
                </a:r>
                <a:endParaRPr lang="en-US" altLang="ja-JP" sz="2000" b="1" dirty="0" smtClean="0"/>
              </a:p>
              <a:p>
                <a:pPr marL="457200" lvl="1" indent="0">
                  <a:lnSpc>
                    <a:spcPct val="110000"/>
                  </a:lnSpc>
                  <a:spcBef>
                    <a:spcPts val="600"/>
                  </a:spcBef>
                  <a:buNone/>
                </a:pPr>
                <a:r>
                  <a:rPr lang="en-US" altLang="ja-JP" sz="2000" dirty="0" smtClean="0"/>
                  <a:t>※</a:t>
                </a:r>
                <a:r>
                  <a:rPr lang="ja-JP" altLang="en-US" sz="2000" dirty="0" smtClean="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smtClean="0"/>
                  <a:t>重なっている画素は平均を撮る</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rotWithShape="0">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p:spTree>
    <p:extLst>
      <p:ext uri="{BB962C8B-B14F-4D97-AF65-F5344CB8AC3E}">
        <p14:creationId xmlns:p14="http://schemas.microsoft.com/office/powerpoint/2010/main" val="15937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smtClean="0"/>
              <a:t>多重解像度</a:t>
            </a:r>
            <a:r>
              <a:rPr lang="ja-JP" altLang="en-US" dirty="0" smtClean="0"/>
              <a:t>を</a:t>
            </a:r>
            <a:r>
              <a:rPr lang="ja-JP" altLang="en-US" dirty="0"/>
              <a:t>考慮</a:t>
            </a:r>
            <a:r>
              <a:rPr lang="ja-JP" altLang="en-US" dirty="0" smtClean="0"/>
              <a:t>した</a:t>
            </a:r>
            <a:r>
              <a:rPr lang="ja-JP" altLang="en-US" dirty="0"/>
              <a:t>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乱数初期化</a:t>
            </a:r>
            <a:endParaRPr lang="ja-JP" altLang="en-US" sz="2000" dirty="0"/>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サンプル</a:t>
            </a:r>
            <a:endParaRPr lang="ja-JP" altLang="en-US" sz="2000" dirty="0"/>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逐次</a:t>
            </a:r>
            <a:r>
              <a:rPr lang="ja-JP" altLang="en-US" sz="2000" dirty="0"/>
              <a:t>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spTree>
    <p:extLst>
      <p:ext uri="{BB962C8B-B14F-4D97-AF65-F5344CB8AC3E}">
        <p14:creationId xmlns:p14="http://schemas.microsoft.com/office/powerpoint/2010/main" val="354960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smtClean="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7427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52682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smtClean="0"/>
              <a:t>結果 </a:t>
            </a:r>
            <a:r>
              <a:rPr lang="en-US" altLang="ja-JP" sz="3600" dirty="0" smtClean="0"/>
              <a:t>[</a:t>
            </a:r>
            <a:r>
              <a:rPr lang="en-US" altLang="ja-JP" sz="3600" dirty="0" err="1"/>
              <a:t>Simakov</a:t>
            </a:r>
            <a:r>
              <a:rPr lang="en-US" altLang="ja-JP" sz="3600" dirty="0"/>
              <a:t> et al. CVPR </a:t>
            </a:r>
            <a:r>
              <a:rPr lang="en-US" altLang="ja-JP" sz="3600" dirty="0" smtClean="0"/>
              <a:t>2008]</a:t>
            </a:r>
            <a:r>
              <a:rPr lang="ja-JP" altLang="en-US" sz="3600" dirty="0" smtClean="0"/>
              <a:t>よ</a:t>
            </a:r>
            <a:r>
              <a:rPr lang="ja-JP" altLang="en-US" sz="3600" dirty="0"/>
              <a:t>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559859" y="3357082"/>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元画像 </a:t>
            </a:r>
            <a:r>
              <a:rPr lang="en-US" altLang="ja-JP" dirty="0" smtClean="0"/>
              <a:t>T</a:t>
            </a:r>
            <a:r>
              <a:rPr lang="en-US" altLang="ja-JP" baseline="-25000" dirty="0" smtClean="0"/>
              <a:t>0 </a:t>
            </a:r>
            <a:r>
              <a:rPr lang="ja-JP" altLang="en-US" dirty="0" smtClean="0"/>
              <a:t>から以下を繰り返す</a:t>
            </a:r>
            <a:endParaRPr lang="en-US" altLang="ja-JP" dirty="0" smtClean="0"/>
          </a:p>
          <a:p>
            <a:pPr marL="457200" indent="-457200">
              <a:buFont typeface="Arial" panose="020B0604020202020204" pitchFamily="34" charset="0"/>
              <a:buAutoNum type="arabicPeriod"/>
            </a:pPr>
            <a:r>
              <a:rPr lang="ja-JP" altLang="en-US" dirty="0" smtClean="0"/>
              <a:t>サイズを</a:t>
            </a:r>
            <a:r>
              <a:rPr lang="en-US" altLang="ja-JP" dirty="0" smtClean="0"/>
              <a:t>0.95</a:t>
            </a:r>
            <a:r>
              <a:rPr lang="ja-JP" altLang="en-US" dirty="0" smtClean="0"/>
              <a:t>倍し，これを初期解に</a:t>
            </a:r>
            <a:endParaRPr lang="en-US" altLang="ja-JP" dirty="0"/>
          </a:p>
          <a:p>
            <a:pPr marL="457200" indent="-457200">
              <a:buFont typeface="Arial" panose="020B0604020202020204" pitchFamily="34" charset="0"/>
              <a:buAutoNum type="arabicPeriod"/>
            </a:pPr>
            <a:r>
              <a:rPr lang="ja-JP" altLang="en-US" dirty="0" smtClean="0"/>
              <a:t>先の目的関数を最適化（近傍探索とパッチコピーを繰り返す）</a:t>
            </a:r>
            <a:endParaRPr lang="ja-JP" altLang="en-US" dirty="0"/>
          </a:p>
        </p:txBody>
      </p:sp>
    </p:spTree>
    <p:extLst>
      <p:ext uri="{BB962C8B-B14F-4D97-AF65-F5344CB8AC3E}">
        <p14:creationId xmlns:p14="http://schemas.microsoft.com/office/powerpoint/2010/main" val="289138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smtClean="0"/>
              <a:t>結果 </a:t>
            </a:r>
            <a:r>
              <a:rPr lang="en-US" altLang="ja-JP" sz="2800" dirty="0" smtClean="0"/>
              <a:t>[</a:t>
            </a:r>
            <a:r>
              <a:rPr lang="en-US" altLang="ja-JP" sz="2800" dirty="0"/>
              <a:t>Wei</a:t>
            </a:r>
            <a:r>
              <a:rPr lang="ja-JP" altLang="en-US" sz="2800" dirty="0"/>
              <a:t> </a:t>
            </a:r>
            <a:r>
              <a:rPr lang="en-US" altLang="ja-JP" sz="2800" dirty="0"/>
              <a:t>et al</a:t>
            </a:r>
            <a:r>
              <a:rPr lang="en-US" altLang="ja-JP" sz="2800" dirty="0" smtClean="0"/>
              <a:t>. </a:t>
            </a:r>
            <a:r>
              <a:rPr lang="en-US" altLang="ja-JP" sz="2800" dirty="0"/>
              <a:t>SIGGRAPH 08</a:t>
            </a:r>
            <a:r>
              <a:rPr lang="en-US" altLang="ja-JP" sz="2800" dirty="0" smtClean="0"/>
              <a:t>.]</a:t>
            </a:r>
            <a:r>
              <a:rPr lang="ja-JP" altLang="en-US" sz="2800" dirty="0" smtClean="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smtClean="0"/>
              <a:t>入力画像・合成画像・縮小合成画像</a:t>
            </a:r>
            <a:endParaRPr lang="en-US" altLang="ja-JP" sz="2000" dirty="0" smtClean="0"/>
          </a:p>
          <a:p>
            <a:pPr marL="0" indent="0">
              <a:buFont typeface="Arial" panose="020B0604020202020204" pitchFamily="34" charset="0"/>
              <a:buNone/>
            </a:pPr>
            <a:r>
              <a:rPr lang="ja-JP" altLang="en-US" sz="2000" dirty="0" smtClean="0"/>
              <a:t>合成画像は元画像よりも一様になる</a:t>
            </a:r>
            <a:endParaRPr lang="en-US" altLang="ja-JP" sz="2000" dirty="0" smtClean="0"/>
          </a:p>
          <a:p>
            <a:pPr marL="0" indent="0">
              <a:buFont typeface="Arial" panose="020B0604020202020204" pitchFamily="34" charset="0"/>
              <a:buNone/>
            </a:pPr>
            <a:endParaRPr lang="ja-JP" altLang="en-US" sz="2000" dirty="0"/>
          </a:p>
        </p:txBody>
      </p:sp>
    </p:spTree>
    <p:extLst>
      <p:ext uri="{BB962C8B-B14F-4D97-AF65-F5344CB8AC3E}">
        <p14:creationId xmlns:p14="http://schemas.microsoft.com/office/powerpoint/2010/main" val="622385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smtClean="0"/>
              <a:t>ここまでに</a:t>
            </a:r>
            <a:r>
              <a:rPr lang="ja-JP" altLang="en-US" sz="2400" dirty="0"/>
              <a:t>紹介</a:t>
            </a:r>
            <a:r>
              <a:rPr lang="ja-JP" altLang="en-US" sz="2400" dirty="0" smtClean="0"/>
              <a:t>した</a:t>
            </a:r>
            <a:r>
              <a:rPr kumimoji="1" lang="en-US" altLang="ja-JP" sz="2400" dirty="0" smtClean="0"/>
              <a:t>Texture</a:t>
            </a:r>
            <a:r>
              <a:rPr kumimoji="1" lang="ja-JP" altLang="en-US" sz="2400" dirty="0" smtClean="0"/>
              <a:t>合成</a:t>
            </a:r>
            <a:r>
              <a:rPr lang="ja-JP" altLang="en-US" sz="2400" dirty="0" smtClean="0"/>
              <a:t>は，以下</a:t>
            </a:r>
            <a:r>
              <a:rPr lang="en-US" altLang="ja-JP" sz="2400" dirty="0" smtClean="0"/>
              <a:t>2</a:t>
            </a:r>
            <a:r>
              <a:rPr lang="ja-JP" altLang="en-US" sz="2400" dirty="0" smtClean="0"/>
              <a:t>ステップよりなる</a:t>
            </a:r>
            <a:endParaRPr lang="en-US" altLang="ja-JP" sz="2400" dirty="0" smtClean="0"/>
          </a:p>
          <a:p>
            <a:pPr marL="0" indent="0">
              <a:buNone/>
            </a:pPr>
            <a:r>
              <a:rPr lang="en-US" altLang="ja-JP" sz="2400" dirty="0" smtClean="0"/>
              <a:t>1. </a:t>
            </a:r>
            <a:r>
              <a:rPr lang="ja-JP" altLang="en-US" sz="2400" dirty="0" smtClean="0"/>
              <a:t>最類似</a:t>
            </a:r>
            <a:r>
              <a:rPr lang="en-US" altLang="ja-JP" sz="2400" dirty="0" smtClean="0"/>
              <a:t>Patch</a:t>
            </a:r>
            <a:r>
              <a:rPr lang="ja-JP" altLang="en-US" sz="2400" dirty="0" smtClean="0"/>
              <a:t>検索</a:t>
            </a:r>
            <a:endParaRPr lang="en-US" altLang="ja-JP" sz="2400" dirty="0" smtClean="0"/>
          </a:p>
          <a:p>
            <a:pPr marL="0" indent="0">
              <a:buNone/>
            </a:pPr>
            <a:r>
              <a:rPr kumimoji="1" lang="en-US" altLang="ja-JP" sz="2400" dirty="0" smtClean="0"/>
              <a:t>2. Patch</a:t>
            </a:r>
            <a:r>
              <a:rPr kumimoji="1" lang="ja-JP" altLang="en-US" sz="2400" dirty="0" smtClean="0"/>
              <a:t>の混合</a:t>
            </a:r>
            <a:endParaRPr kumimoji="1" lang="en-US" altLang="ja-JP" sz="2400" dirty="0" smtClean="0"/>
          </a:p>
          <a:p>
            <a:pPr marL="0" indent="0">
              <a:buNone/>
            </a:pPr>
            <a:r>
              <a:rPr lang="ja-JP" altLang="en-US" sz="2400" dirty="0"/>
              <a:t>特</a:t>
            </a:r>
            <a:r>
              <a:rPr lang="ja-JP" altLang="en-US" sz="2400" dirty="0" smtClean="0"/>
              <a:t>に</a:t>
            </a:r>
            <a:r>
              <a:rPr lang="en-US" altLang="ja-JP" sz="2400" dirty="0" smtClean="0"/>
              <a:t>1</a:t>
            </a:r>
            <a:r>
              <a:rPr lang="ja-JP" altLang="en-US" sz="2400" dirty="0" smtClean="0"/>
              <a:t>が計算のボトルネックに</a:t>
            </a:r>
            <a:endParaRPr lang="en-US" altLang="ja-JP" sz="2400" dirty="0" smtClean="0"/>
          </a:p>
          <a:p>
            <a:pPr marL="0" indent="0">
              <a:buNone/>
            </a:pPr>
            <a:endParaRPr kumimoji="1" lang="en-US" altLang="ja-JP" sz="2400" dirty="0"/>
          </a:p>
          <a:p>
            <a:pPr marL="0" indent="0">
              <a:buNone/>
            </a:pPr>
            <a:r>
              <a:rPr lang="en-US" altLang="ja-JP" sz="2400" b="1" dirty="0" smtClean="0">
                <a:solidFill>
                  <a:srgbClr val="FF0000"/>
                </a:solidFill>
                <a:sym typeface="Wingdings" panose="05000000000000000000" pitchFamily="2" charset="2"/>
              </a:rPr>
              <a:t> </a:t>
            </a:r>
            <a:r>
              <a:rPr lang="en-US" altLang="ja-JP" sz="2400" b="1" dirty="0" err="1" smtClean="0">
                <a:solidFill>
                  <a:srgbClr val="FF0000"/>
                </a:solidFill>
                <a:sym typeface="Wingdings" panose="05000000000000000000" pitchFamily="2" charset="2"/>
              </a:rPr>
              <a:t>PatchMatch</a:t>
            </a:r>
            <a:endParaRPr kumimoji="1" lang="en-US" altLang="ja-JP" sz="2400" b="1" dirty="0" smtClean="0">
              <a:solidFill>
                <a:srgbClr val="FF0000"/>
              </a:solidFill>
            </a:endParaRPr>
          </a:p>
          <a:p>
            <a:pPr marL="0" indent="0">
              <a:buNone/>
            </a:pPr>
            <a:r>
              <a:rPr lang="ja-JP" altLang="en-US" sz="2400" dirty="0" smtClean="0"/>
              <a:t>隣接画素の</a:t>
            </a:r>
            <a:r>
              <a:rPr lang="en-US" altLang="ja-JP" sz="2400" dirty="0" smtClean="0"/>
              <a:t>matching</a:t>
            </a:r>
            <a:r>
              <a:rPr lang="ja-JP" altLang="en-US" sz="2400" dirty="0" smtClean="0"/>
              <a:t>を利用した近似的な最類似</a:t>
            </a:r>
            <a:r>
              <a:rPr lang="en-US" altLang="ja-JP" sz="2400" dirty="0" smtClean="0"/>
              <a:t>Patch</a:t>
            </a:r>
            <a:r>
              <a:rPr lang="ja-JP" altLang="en-US" sz="2400" dirty="0" smtClean="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mtClean="0"/>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spTree>
    <p:extLst>
      <p:ext uri="{BB962C8B-B14F-4D97-AF65-F5344CB8AC3E}">
        <p14:creationId xmlns:p14="http://schemas.microsoft.com/office/powerpoint/2010/main" val="1762549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smtClean="0"/>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smtClean="0"/>
          </a:p>
          <a:p>
            <a:pPr marL="0" indent="0">
              <a:buNone/>
            </a:pPr>
            <a:r>
              <a:rPr lang="ja-JP" altLang="en-US" sz="2000" b="1" dirty="0" smtClean="0"/>
              <a:t>問題</a:t>
            </a:r>
            <a:r>
              <a:rPr lang="ja-JP" altLang="en-US" sz="2000" dirty="0" smtClean="0"/>
              <a:t> 画像</a:t>
            </a:r>
            <a:r>
              <a:rPr lang="en-US" altLang="ja-JP" sz="2000" dirty="0" smtClean="0"/>
              <a:t>A</a:t>
            </a:r>
            <a:r>
              <a:rPr lang="ja-JP" altLang="en-US" sz="2000" dirty="0" smtClean="0"/>
              <a:t>の全パッチについて，画像</a:t>
            </a:r>
            <a:r>
              <a:rPr lang="en-US" altLang="ja-JP" sz="2000" dirty="0" smtClean="0"/>
              <a:t>B</a:t>
            </a:r>
            <a:r>
              <a:rPr lang="ja-JP" altLang="en-US" sz="2000" dirty="0" smtClean="0"/>
              <a:t>内の最も類似するパッチを検索する</a:t>
            </a:r>
            <a:endParaRPr lang="en-US" altLang="ja-JP" sz="2000" dirty="0" smtClean="0"/>
          </a:p>
          <a:p>
            <a:pPr marL="0" indent="0">
              <a:buNone/>
            </a:pPr>
            <a:endParaRPr kumimoji="1" lang="en-US" altLang="ja-JP" sz="2000" dirty="0"/>
          </a:p>
          <a:p>
            <a:pPr marL="457200" indent="-457200">
              <a:buAutoNum type="arabicPeriod"/>
            </a:pPr>
            <a:r>
              <a:rPr lang="ja-JP" altLang="en-US" sz="2000" dirty="0" smtClean="0"/>
              <a:t>初期化</a:t>
            </a:r>
            <a:r>
              <a:rPr lang="en-US" altLang="ja-JP" sz="2000" dirty="0" smtClean="0"/>
              <a:t>: </a:t>
            </a:r>
            <a:r>
              <a:rPr lang="ja-JP" altLang="en-US" sz="2000" dirty="0" smtClean="0"/>
              <a:t>ランダムに対応付け</a:t>
            </a:r>
            <a:endParaRPr lang="en-US" altLang="ja-JP" sz="2000" dirty="0" smtClean="0"/>
          </a:p>
          <a:p>
            <a:pPr marL="457200" indent="-457200">
              <a:buAutoNum type="arabicPeriod"/>
            </a:pPr>
            <a:r>
              <a:rPr lang="ja-JP" altLang="en-US" sz="2000" dirty="0" smtClean="0"/>
              <a:t>更新</a:t>
            </a:r>
            <a:r>
              <a:rPr lang="en-US" altLang="ja-JP" sz="2000" dirty="0" smtClean="0"/>
              <a:t>:</a:t>
            </a:r>
            <a:r>
              <a:rPr lang="ja-JP" altLang="en-US" sz="2000" dirty="0"/>
              <a:t> </a:t>
            </a:r>
            <a:r>
              <a:rPr lang="ja-JP" altLang="en-US" sz="2000" dirty="0" smtClean="0"/>
              <a:t>画像</a:t>
            </a:r>
            <a:r>
              <a:rPr lang="en-US" altLang="ja-JP" sz="2000" dirty="0" smtClean="0"/>
              <a:t>A</a:t>
            </a:r>
            <a:r>
              <a:rPr lang="ja-JP" altLang="en-US" sz="2000" dirty="0" smtClean="0"/>
              <a:t>のパッチをラスタスキャンし</a:t>
            </a:r>
            <a:r>
              <a:rPr lang="en-US" altLang="ja-JP" sz="2000" dirty="0" smtClean="0"/>
              <a:t>…</a:t>
            </a:r>
          </a:p>
          <a:p>
            <a:pPr marL="0" indent="0">
              <a:buNone/>
            </a:pPr>
            <a:r>
              <a:rPr lang="en-US" altLang="ja-JP" sz="2000" b="1" dirty="0" smtClean="0"/>
              <a:t>2-1. Propagate, </a:t>
            </a:r>
            <a:r>
              <a:rPr lang="ja-JP" altLang="en-US" sz="2000" dirty="0" smtClean="0"/>
              <a:t>上隣・左隣のパッチの対応と現在の対応を比べ，最も類似したものを採用</a:t>
            </a:r>
            <a:endParaRPr lang="en-US" altLang="ja-JP" sz="2000" dirty="0" smtClean="0"/>
          </a:p>
          <a:p>
            <a:pPr marL="0" indent="0">
              <a:buNone/>
            </a:pPr>
            <a:r>
              <a:rPr lang="en-US" altLang="ja-JP" sz="2000" b="1" dirty="0" smtClean="0"/>
              <a:t>2-2. Search, </a:t>
            </a:r>
            <a:r>
              <a:rPr lang="ja-JP" altLang="en-US" sz="2000" dirty="0" smtClean="0"/>
              <a:t>ランダムに数個のマッチングを作成し，もし現在の対応よりも類似していれば採用</a:t>
            </a:r>
            <a:endParaRPr lang="en-US" altLang="ja-JP" sz="2000" dirty="0" smtClean="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では青いパッチ対応</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付</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けの更新を行なう．</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類似性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が高ければ対応付けを更新．上のパッチ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パッチ</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を選択し，現在よりも良い対応が見つかれば更新．パッチ選択の窓を徐々に小さくする．</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595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smtClean="0"/>
              <a:t>高山先生</a:t>
            </a:r>
            <a:r>
              <a:rPr lang="en-US" altLang="ja-JP" dirty="0" smtClean="0"/>
              <a:t>(NII)</a:t>
            </a:r>
            <a:r>
              <a:rPr lang="ja-JP" altLang="en-US" dirty="0" smtClean="0"/>
              <a:t>の講義資料も分かりやすい</a:t>
            </a:r>
            <a:endParaRPr lang="en-US" altLang="ja-JP" dirty="0" smtClean="0"/>
          </a:p>
          <a:p>
            <a:pPr marL="0" indent="0">
              <a:buNone/>
            </a:pPr>
            <a:r>
              <a:rPr lang="en-US" altLang="ja-JP" dirty="0" smtClean="0"/>
              <a:t>p. 6 in </a:t>
            </a:r>
            <a:r>
              <a:rPr lang="en-US" altLang="ja-JP" dirty="0" smtClean="0">
                <a:hlinkClick r:id="rId2"/>
              </a:rPr>
              <a:t>http</a:t>
            </a:r>
            <a:r>
              <a:rPr lang="en-US" altLang="ja-JP" dirty="0">
                <a:hlinkClick r:id="rId2"/>
              </a:rPr>
              <a:t>://research.nii.ac.jp/~</a:t>
            </a:r>
            <a:r>
              <a:rPr lang="en-US" altLang="ja-JP" dirty="0" smtClean="0">
                <a:hlinkClick r:id="rId2"/>
              </a:rPr>
              <a:t>takayama/teaching/utokyo-iscg-2016/slides/iscg-2016-09-image2.pdf</a:t>
            </a:r>
            <a:endParaRPr lang="en-US" altLang="ja-JP" dirty="0" smtClean="0"/>
          </a:p>
          <a:p>
            <a:pPr marL="0" indent="0">
              <a:buNone/>
            </a:pPr>
            <a:endParaRPr lang="en-US" altLang="ja-JP" dirty="0" smtClean="0"/>
          </a:p>
          <a:p>
            <a:pPr marL="0" indent="0">
              <a:buNone/>
            </a:pPr>
            <a:r>
              <a:rPr lang="ja-JP" altLang="en-US" dirty="0" smtClean="0"/>
              <a:t>井尻の</a:t>
            </a:r>
            <a:r>
              <a:rPr lang="en-US" altLang="ja-JP" dirty="0" smtClean="0"/>
              <a:t>C++/CLI</a:t>
            </a:r>
            <a:r>
              <a:rPr lang="ja-JP" altLang="en-US" dirty="0" smtClean="0"/>
              <a:t>のコードは以下の</a:t>
            </a:r>
            <a:r>
              <a:rPr lang="en-US" altLang="ja-JP" dirty="0" smtClean="0"/>
              <a:t>URL</a:t>
            </a:r>
            <a:r>
              <a:rPr lang="ja-JP" altLang="en-US" dirty="0" smtClean="0"/>
              <a:t>へ（</a:t>
            </a:r>
            <a:r>
              <a:rPr lang="ja-JP" altLang="en-US" sz="1800" dirty="0" smtClean="0"/>
              <a:t>そこまで高速化できてないです</a:t>
            </a:r>
            <a:r>
              <a:rPr lang="ja-JP" altLang="en-US" sz="1800" dirty="0" err="1" smtClean="0"/>
              <a:t>。。。</a:t>
            </a:r>
            <a:r>
              <a:rPr lang="ja-JP" altLang="en-US" dirty="0" smtClean="0"/>
              <a:t>）</a:t>
            </a:r>
            <a:endParaRPr lang="en-US" altLang="ja-JP" dirty="0"/>
          </a:p>
          <a:p>
            <a:pPr marL="0" indent="0">
              <a:buNone/>
            </a:pPr>
            <a:r>
              <a:rPr lang="en-US" altLang="ja-JP" dirty="0">
                <a:hlinkClick r:id="rId3"/>
              </a:rPr>
              <a:t>https://</a:t>
            </a:r>
            <a:r>
              <a:rPr lang="en-US" altLang="ja-JP" dirty="0" smtClean="0">
                <a:hlinkClick r:id="rId3"/>
              </a:rPr>
              <a:t>github.com/TakashiIjiri/PatchMatch_CppCli</a:t>
            </a:r>
            <a:endParaRPr lang="en-US" altLang="ja-JP" dirty="0" smtClean="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34365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　画像処理は，産業・自然科学・エンタテインメントなど，多種多様な分野の発展に関わる非常に重要な技術です．デジタルメディア処理１では，画像処理の基本である，画像データ構造・画像撮影方法・線形フィルタ・非線形フィルタ・フーリエ変換・拡大縮小・補間などについて紹介しました．この内容をさらに発展させ，本デジタルメディア処理２では，計算機が画像を認識する手法について紹介します．具体的には，画像から目的部分を切り抜く領域分割，画像の局所領域の特徴を計算機が理解できる形で記述する特徴抽出，および，抽出した特徴を用いて</a:t>
            </a:r>
            <a:r>
              <a:rPr lang="ja-JP" altLang="en-US" sz="1800" dirty="0"/>
              <a:t>画像</a:t>
            </a:r>
            <a:r>
              <a:rPr lang="ja-JP" altLang="en-US" sz="1800" dirty="0" smtClean="0"/>
              <a:t>を</a:t>
            </a:r>
            <a:r>
              <a:rPr lang="ja-JP" altLang="en-US" sz="1800" dirty="0"/>
              <a:t>識別</a:t>
            </a:r>
            <a:r>
              <a:rPr lang="ja-JP" altLang="en-US" sz="1800" dirty="0" smtClean="0"/>
              <a:t>するパターン認識を紹介します．また，講義の後半では，深層学習を用いた画像処理についても紹介します．</a:t>
            </a:r>
            <a:endParaRPr lang="en-US" altLang="ja-JP" sz="1800" dirty="0" smtClean="0"/>
          </a:p>
          <a:p>
            <a:pPr marL="0" indent="0">
              <a:lnSpc>
                <a:spcPct val="100000"/>
              </a:lnSpc>
              <a:spcBef>
                <a:spcPts val="600"/>
              </a:spcBef>
              <a:buNone/>
            </a:pPr>
            <a:r>
              <a:rPr lang="ja-JP" altLang="en-US" sz="1800" dirty="0" smtClean="0"/>
              <a:t>　それぞれの技術に関して，コーディング可能な深さで理解できるよう，ソースコードを交えながら詳細な技術解説を行ないます．また，</a:t>
            </a:r>
            <a:r>
              <a:rPr lang="en-US" altLang="ja-JP" sz="1800" dirty="0" smtClean="0"/>
              <a:t>Python</a:t>
            </a:r>
            <a:r>
              <a:rPr lang="ja-JP" altLang="en-US" sz="1800" dirty="0" smtClean="0"/>
              <a:t>を用いたプログラミング演習を通して画像処理手法のより深い理解を目指します．講義資料は井尻の</a:t>
            </a:r>
            <a:r>
              <a:rPr lang="en-US" altLang="ja-JP" sz="1800" dirty="0" smtClean="0"/>
              <a:t>web page</a:t>
            </a:r>
            <a:r>
              <a:rPr lang="ja-JP" altLang="en-US" sz="1800" dirty="0" smtClean="0"/>
              <a:t>に事前にアップロードします．講義動画は，受講者に限り</a:t>
            </a:r>
            <a:r>
              <a:rPr lang="en-US" altLang="ja-JP" sz="1800" dirty="0" err="1" smtClean="0"/>
              <a:t>scomb</a:t>
            </a:r>
            <a:r>
              <a:rPr lang="ja-JP" altLang="en-US" sz="1800" dirty="0" smtClean="0"/>
              <a:t>より閲覧可能です．比較的高度な内容に的を絞って話すので，理解が難しい時は利用してください．</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dirty="0" smtClean="0"/>
          </a:p>
          <a:p>
            <a:pPr marL="342900" indent="-342900">
              <a:lnSpc>
                <a:spcPct val="100000"/>
              </a:lnSpc>
              <a:spcBef>
                <a:spcPts val="600"/>
              </a:spcBef>
              <a:buAutoNum type="arabicPeriod"/>
            </a:pPr>
            <a:r>
              <a:rPr lang="ja-JP" altLang="en-US" sz="1800" dirty="0" smtClean="0"/>
              <a:t>領域分割 </a:t>
            </a:r>
            <a:r>
              <a:rPr lang="en-US" altLang="ja-JP" sz="1800" dirty="0" smtClean="0"/>
              <a:t>– </a:t>
            </a:r>
            <a:r>
              <a:rPr lang="ja-JP" altLang="en-US" sz="1800" dirty="0" smtClean="0"/>
              <a:t>画像の領域分割法について主要なアルゴリズムを説明・実装できる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画像認識に必要な特徴抽出の基礎を説明・実装できる</a:t>
            </a:r>
            <a:endParaRPr lang="en-US" altLang="ja-JP" sz="1800" dirty="0" smtClean="0"/>
          </a:p>
          <a:p>
            <a:pPr marL="342900" indent="-342900">
              <a:lnSpc>
                <a:spcPct val="100000"/>
              </a:lnSpc>
              <a:spcBef>
                <a:spcPts val="600"/>
              </a:spcBef>
              <a:buAutoNum type="arabicPeriod"/>
            </a:pPr>
            <a:r>
              <a:rPr lang="ja-JP" altLang="en-US" sz="1800" dirty="0" smtClean="0"/>
              <a:t>パタレコ </a:t>
            </a:r>
            <a:r>
              <a:rPr lang="en-US" altLang="ja-JP" sz="1800" dirty="0" smtClean="0"/>
              <a:t>– </a:t>
            </a:r>
            <a:r>
              <a:rPr lang="ja-JP" altLang="en-US" sz="1800" dirty="0" smtClean="0"/>
              <a:t>画像に対するパターン認識（顔認識など）の基礎やアルゴリズムを説明・実装できる</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筆記試験（</a:t>
            </a:r>
            <a:r>
              <a:rPr lang="en-US" altLang="ja-JP" sz="1800" dirty="0" smtClean="0"/>
              <a:t>50%</a:t>
            </a:r>
            <a:r>
              <a:rPr lang="ja-JP" altLang="en-US" sz="1800" dirty="0" smtClean="0"/>
              <a:t>），プログラミング課題（</a:t>
            </a:r>
            <a:r>
              <a:rPr lang="en-US" altLang="ja-JP" sz="1800" dirty="0" smtClean="0"/>
              <a:t>50%</a:t>
            </a:r>
            <a:r>
              <a:rPr lang="ja-JP" altLang="en-US" sz="1800" dirty="0" smtClean="0"/>
              <a:t>）に基づき評価します．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 : </a:t>
            </a:r>
            <a:r>
              <a:rPr lang="en-US" altLang="ja-JP" sz="1800" dirty="0" smtClean="0">
                <a:hlinkClick r:id="rId2"/>
              </a:rPr>
              <a:t>takashiijiri.com/classes</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smtClean="0"/>
              <a:t>2</a:t>
            </a:r>
            <a:r>
              <a:rPr lang="ja-JP" altLang="en-US" sz="1800" smtClean="0"/>
              <a:t>限</a:t>
            </a:r>
            <a:r>
              <a:rPr lang="ja-JP" altLang="en-US" sz="1800" dirty="0" smtClean="0"/>
              <a:t>．</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endParaRPr kumimoji="1" lang="ja-JP" altLang="en-US"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687178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a:t>
            </a:r>
            <a:r>
              <a:rPr lang="ja-JP" altLang="en-US" sz="2400" dirty="0"/>
              <a:t>非常</a:t>
            </a:r>
            <a:r>
              <a:rPr lang="ja-JP" altLang="en-US" sz="2400" dirty="0" smtClean="0"/>
              <a:t>に高い，初学者にとっては説明が少ない部分もあ</a:t>
            </a:r>
            <a:r>
              <a:rPr lang="ja-JP" altLang="en-US" sz="2400" dirty="0"/>
              <a:t>る</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5" name="正方形/長方形 4"/>
          <p:cNvSpPr/>
          <p:nvPr/>
        </p:nvSpPr>
        <p:spPr>
          <a:xfrm>
            <a:off x="6513047" y="5946799"/>
            <a:ext cx="5314275"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異論は認めます．</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理解</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できていない手法も離散化された数式さえあれば</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コードに落とせることも結構あります</a:t>
            </a:r>
            <a:r>
              <a:rPr lang="ja-JP" altLang="en-US" sz="1600" dirty="0" err="1"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&amp; </a:t>
            </a:r>
            <a:r>
              <a:rPr kumimoji="1" lang="en-US" altLang="ja-JP" sz="2400" dirty="0" err="1" smtClean="0"/>
              <a:t>OpenCV</a:t>
            </a:r>
            <a:r>
              <a:rPr lang="ja-JP" altLang="en-US" sz="2400" dirty="0"/>
              <a:t> </a:t>
            </a:r>
            <a:r>
              <a:rPr lang="ja-JP" altLang="en-US" sz="2400" dirty="0" smtClean="0"/>
              <a:t>または </a:t>
            </a:r>
            <a:r>
              <a:rPr lang="en-US" altLang="ja-JP" sz="2400" dirty="0" smtClean="0"/>
              <a:t>MFC &amp; C++ </a:t>
            </a:r>
            <a:r>
              <a:rPr kumimoji="1" lang="ja-JP" altLang="en-US" sz="2400" dirty="0" smtClean="0"/>
              <a:t>環境で書いてあります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2019</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5/31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6/07</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6/14</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6/21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3</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p>
          <a:p>
            <a:pPr marL="0" indent="0">
              <a:lnSpc>
                <a:spcPct val="100000"/>
              </a:lnSpc>
              <a:spcBef>
                <a:spcPts val="600"/>
              </a:spcBef>
              <a:spcAft>
                <a:spcPts val="600"/>
              </a:spcAft>
              <a:buNone/>
            </a:pPr>
            <a:r>
              <a:rPr lang="en-US" altLang="ja-JP" sz="1800" b="1" dirty="0" smtClean="0">
                <a:solidFill>
                  <a:srgbClr val="0070C0"/>
                </a:solidFill>
              </a:rPr>
              <a:t>7/05</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7/12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7/19</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7/26</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3062883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7594</TotalTime>
  <Words>1752</Words>
  <Application>Microsoft Office PowerPoint</Application>
  <PresentationFormat>ワイド画面</PresentationFormat>
  <Paragraphs>405</Paragraphs>
  <Slides>26</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ＭＳ Ｐゴシック</vt:lpstr>
      <vt:lpstr>メイリオ</vt:lpstr>
      <vt:lpstr>Arial</vt:lpstr>
      <vt:lpstr>Calibri</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ある手法を『理解する』とは？</vt:lpstr>
      <vt:lpstr>ソースコードについて</vt:lpstr>
      <vt:lpstr>デジタルメディア処理２、2019（前期）</vt:lpstr>
      <vt:lpstr>復習: デジタルメディア処理1</vt:lpstr>
      <vt:lpstr>テクスチャ合成</vt:lpstr>
      <vt:lpstr>PowerPoint プレゼンテーション</vt:lpstr>
      <vt:lpstr>テクスチャ合成法</vt:lpstr>
      <vt:lpstr>画素ごとに合成</vt:lpstr>
      <vt:lpstr>PowerPoint プレゼンテーション</vt:lpstr>
      <vt:lpstr>実装例 – プログラミング課題として出題します</vt:lpstr>
      <vt:lpstr>画像の最適化</vt:lpstr>
      <vt:lpstr>画像の最適化</vt:lpstr>
      <vt:lpstr>PowerPoint プレゼンテーション</vt:lpstr>
      <vt:lpstr>画像の最適化 双方向の類似度</vt:lpstr>
      <vt:lpstr>画像の最適化 双方向の類似度</vt:lpstr>
      <vt:lpstr>結果 [Simakov et al. CVPR 2008]より</vt:lpstr>
      <vt:lpstr>結果 [Wei et al. SIGGRAPH 08.]より</vt:lpstr>
      <vt:lpstr>PowerPoint プレゼンテーション</vt:lpstr>
      <vt:lpstr>PatchMatch</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174</cp:revision>
  <cp:lastPrinted>2017-04-10T08:17:05Z</cp:lastPrinted>
  <dcterms:created xsi:type="dcterms:W3CDTF">2017-01-19T02:23:36Z</dcterms:created>
  <dcterms:modified xsi:type="dcterms:W3CDTF">2019-03-10T18:31:58Z</dcterms:modified>
</cp:coreProperties>
</file>